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129540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2neupane/IBM-Data-Science-Capstone-Project/blob/main/SpaceX-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b2neupane/IBM-Data-Science-Capstone-Project/blob/main/SpaceX_Data%20Visualization%20.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2neupane/IBM-Data-Science-Capstone-Project/blob/main/SpaceX_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2neupane/IBM-Data-Science-Capstone-Project/blob/main/Interactive%20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b2neupane/IBM-Data-Science-Capstone-Project/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2neupane/IBM-Data-Science-Capstone-Project/blob/main/SpaceX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Bishwash Neupane</a:t>
            </a:r>
          </a:p>
          <a:p>
            <a:r>
              <a:rPr lang="en-US" dirty="0">
                <a:solidFill>
                  <a:schemeClr val="bg2"/>
                </a:solidFill>
                <a:latin typeface="Abadi" panose="020B0604020104020204" pitchFamily="34" charset="0"/>
                <a:ea typeface="SF Pro" pitchFamily="2" charset="0"/>
                <a:cs typeface="SF Pro" pitchFamily="2" charset="0"/>
              </a:rPr>
              <a:t>16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September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i="1" dirty="0">
                <a:solidFill>
                  <a:schemeClr val="accent3">
                    <a:lumMod val="25000"/>
                  </a:schemeClr>
                </a:solidFill>
                <a:latin typeface="Abadi" panose="020B0604020104020204" pitchFamily="34" charset="0"/>
              </a:rPr>
              <a:t>Performed exploratory data analysis and determined the training labels.</a:t>
            </a:r>
          </a:p>
          <a:p>
            <a:r>
              <a:rPr lang="en-US" sz="2200" i="1"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200" i="1"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200" i="1"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b2neupane</a:t>
            </a:r>
            <a:r>
              <a:rPr lang="en-US" sz="2200" dirty="0">
                <a:solidFill>
                  <a:schemeClr val="accent3">
                    <a:lumMod val="25000"/>
                  </a:schemeClr>
                </a:solidFill>
                <a:latin typeface="Abadi" panose="020B0604020104020204" pitchFamily="34" charset="0"/>
                <a:hlinkClick r:id="rId3"/>
              </a:rPr>
              <a:t>/IBM-Data-Science-Capstone-Project/blob/main/SpaceX-</a:t>
            </a:r>
            <a:r>
              <a:rPr lang="en-US" sz="2200" dirty="0" err="1">
                <a:solidFill>
                  <a:schemeClr val="accent3">
                    <a:lumMod val="25000"/>
                  </a:schemeClr>
                </a:solidFill>
                <a:latin typeface="Abadi" panose="020B0604020104020204" pitchFamily="34" charset="0"/>
                <a:hlinkClick r:id="rId3"/>
              </a:rPr>
              <a:t>data_wrangling.ipynb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9909" y="2091809"/>
            <a:ext cx="4727720" cy="1074298"/>
          </a:xfrm>
          <a:prstGeom prst="rect">
            <a:avLst/>
          </a:prstGeom>
        </p:spPr>
        <p:txBody>
          <a:bodyPr lIns="91440" tIns="45720" rIns="91440" bIns="45720" anchor="t"/>
          <a:lstStyle/>
          <a:p>
            <a:pPr algn="ctr">
              <a:lnSpc>
                <a:spcPct val="100000"/>
              </a:lnSpc>
              <a:spcBef>
                <a:spcPts val="1400"/>
              </a:spcBef>
            </a:pPr>
            <a:r>
              <a:rPr lang="en-US" sz="2200" dirty="0">
                <a:solidFill>
                  <a:schemeClr val="accent3">
                    <a:lumMod val="25000"/>
                  </a:schemeClr>
                </a:solidFill>
                <a:latin typeface="Abadi"/>
              </a:rPr>
              <a:t>Explored the data by visualizing the relationship between different parameters</a:t>
            </a:r>
            <a:endParaRPr lang="en-US" sz="2200" dirty="0">
              <a:solidFill>
                <a:schemeClr val="accent3">
                  <a:lumMod val="25000"/>
                </a:schemeClr>
              </a:solidFill>
              <a:latin typeface="Abadi" panose="020B0604020104020204" pitchFamily="34" charset="0"/>
            </a:endParaRPr>
          </a:p>
          <a:p>
            <a:pPr algn="ct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6284817" y="1489337"/>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68870" y="3668631"/>
            <a:ext cx="5189612" cy="2965765"/>
          </a:xfrm>
          <a:prstGeom prst="rect">
            <a:avLst/>
          </a:prstGeom>
        </p:spPr>
      </p:pic>
      <p:sp>
        <p:nvSpPr>
          <p:cNvPr id="8" name="TextBox 7">
            <a:extLst>
              <a:ext uri="{FF2B5EF4-FFF2-40B4-BE49-F238E27FC236}">
                <a16:creationId xmlns:a16="http://schemas.microsoft.com/office/drawing/2014/main" id="{15826A8B-2A1C-31EF-369C-1EA6A1EBDF6A}"/>
              </a:ext>
            </a:extLst>
          </p:cNvPr>
          <p:cNvSpPr txBox="1"/>
          <p:nvPr/>
        </p:nvSpPr>
        <p:spPr>
          <a:xfrm>
            <a:off x="6050528" y="5122582"/>
            <a:ext cx="6053957" cy="646331"/>
          </a:xfrm>
          <a:prstGeom prst="rect">
            <a:avLst/>
          </a:prstGeom>
          <a:noFill/>
        </p:spPr>
        <p:txBody>
          <a:bodyPr wrap="square">
            <a:spAutoFit/>
          </a:bodyPr>
          <a:lstStyle/>
          <a:p>
            <a:r>
              <a:rPr lang="fr-FR" dirty="0"/>
              <a:t> </a:t>
            </a:r>
            <a:r>
              <a:rPr lang="fr-FR" dirty="0">
                <a:hlinkClick r:id="rId5"/>
              </a:rPr>
              <a:t>https://</a:t>
            </a:r>
            <a:r>
              <a:rPr lang="fr-FR" dirty="0" err="1">
                <a:hlinkClick r:id="rId5"/>
              </a:rPr>
              <a:t>github.com</a:t>
            </a:r>
            <a:r>
              <a:rPr lang="fr-FR" dirty="0">
                <a:hlinkClick r:id="rId5"/>
              </a:rPr>
              <a:t>/</a:t>
            </a:r>
            <a:r>
              <a:rPr lang="fr-FR" dirty="0" err="1">
                <a:hlinkClick r:id="rId5"/>
              </a:rPr>
              <a:t>b2neupane</a:t>
            </a:r>
            <a:r>
              <a:rPr lang="fr-FR" dirty="0">
                <a:hlinkClick r:id="rId5"/>
              </a:rPr>
              <a:t>/IBM-Data-Science-</a:t>
            </a:r>
            <a:r>
              <a:rPr lang="fr-FR" dirty="0" err="1">
                <a:hlinkClick r:id="rId5"/>
              </a:rPr>
              <a:t>Capstone</a:t>
            </a:r>
            <a:r>
              <a:rPr lang="fr-FR" dirty="0">
                <a:hlinkClick r:id="rId5"/>
              </a:rPr>
              <a:t>-Project/blob/main/</a:t>
            </a:r>
            <a:r>
              <a:rPr lang="fr-FR" dirty="0" err="1">
                <a:hlinkClick r:id="rId5"/>
              </a:rPr>
              <a:t>SpaceX_Data%20Visualization%20.ipynb</a:t>
            </a:r>
            <a:r>
              <a:rPr lang="fr-FR" dirty="0"/>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6721"/>
            <a:ext cx="9745589" cy="4761192"/>
          </a:xfrm>
          <a:prstGeom prst="rect">
            <a:avLst/>
          </a:prstGeom>
        </p:spPr>
        <p:txBody>
          <a:bodyPr lIns="91440" tIns="45720" rIns="91440" bIns="45720" anchor="t"/>
          <a:lstStyle/>
          <a:p>
            <a:pPr>
              <a:lnSpc>
                <a:spcPct val="100000"/>
              </a:lnSpc>
              <a:spcBef>
                <a:spcPts val="1400"/>
              </a:spcBef>
            </a:pPr>
            <a:r>
              <a:rPr lang="en-US" sz="2200" i="1" dirty="0">
                <a:solidFill>
                  <a:schemeClr val="accent3">
                    <a:lumMod val="25000"/>
                  </a:schemeClr>
                </a:solidFill>
                <a:latin typeface="Abadi"/>
              </a:rPr>
              <a:t>Loaded the SpaceX dataset into a PostgreSQL database without leaving the </a:t>
            </a:r>
            <a:r>
              <a:rPr lang="en-US" sz="2200" i="1" dirty="0" err="1">
                <a:solidFill>
                  <a:schemeClr val="accent3">
                    <a:lumMod val="25000"/>
                  </a:schemeClr>
                </a:solidFill>
                <a:latin typeface="Abadi"/>
              </a:rPr>
              <a:t>jupyter</a:t>
            </a:r>
            <a:r>
              <a:rPr lang="en-US" sz="2200" i="1" dirty="0">
                <a:solidFill>
                  <a:schemeClr val="accent3">
                    <a:lumMod val="25000"/>
                  </a:schemeClr>
                </a:solidFill>
                <a:latin typeface="Abadi"/>
              </a:rPr>
              <a:t> notebook.</a:t>
            </a:r>
          </a:p>
          <a:p>
            <a:pPr>
              <a:lnSpc>
                <a:spcPct val="100000"/>
              </a:lnSpc>
              <a:spcBef>
                <a:spcPts val="1400"/>
              </a:spcBef>
            </a:pPr>
            <a:r>
              <a:rPr lang="en-US" sz="2200" i="1" dirty="0">
                <a:solidFill>
                  <a:schemeClr val="accent3">
                    <a:lumMod val="25000"/>
                  </a:schemeClr>
                </a:solidFill>
                <a:latin typeface="Abadi"/>
              </a:rPr>
              <a:t>Applied EDA with SQL to get insight from the data. </a:t>
            </a:r>
          </a:p>
          <a:p>
            <a:pPr lvl="1">
              <a:lnSpc>
                <a:spcPct val="100000"/>
              </a:lnSpc>
              <a:spcBef>
                <a:spcPts val="1400"/>
              </a:spcBef>
              <a:buFontTx/>
              <a:buChar char="-"/>
            </a:pPr>
            <a:r>
              <a:rPr lang="en-US" sz="1700" i="1" dirty="0">
                <a:latin typeface="Abadi"/>
              </a:rPr>
              <a:t>The names of unique launch sites in the space mission.</a:t>
            </a:r>
          </a:p>
          <a:p>
            <a:pPr lvl="1">
              <a:lnSpc>
                <a:spcPct val="100000"/>
              </a:lnSpc>
              <a:spcBef>
                <a:spcPts val="1400"/>
              </a:spcBef>
              <a:buFontTx/>
              <a:buChar char="-"/>
            </a:pPr>
            <a:r>
              <a:rPr lang="en-US" sz="1700" i="1" dirty="0">
                <a:latin typeface="Abadi"/>
              </a:rPr>
              <a:t>The total payload mass carried by boosters launched by NASA (CRS)</a:t>
            </a:r>
          </a:p>
          <a:p>
            <a:pPr lvl="1">
              <a:lnSpc>
                <a:spcPct val="100000"/>
              </a:lnSpc>
              <a:spcBef>
                <a:spcPts val="1400"/>
              </a:spcBef>
              <a:buFontTx/>
              <a:buChar char="-"/>
            </a:pPr>
            <a:r>
              <a:rPr lang="en-US" sz="1700" i="1" dirty="0">
                <a:latin typeface="Abadi"/>
              </a:rPr>
              <a:t>The average payload mass carried by booster version F9 v1.1</a:t>
            </a:r>
          </a:p>
          <a:p>
            <a:pPr lvl="1">
              <a:lnSpc>
                <a:spcPct val="100000"/>
              </a:lnSpc>
              <a:spcBef>
                <a:spcPts val="1400"/>
              </a:spcBef>
              <a:buFontTx/>
              <a:buChar char="-"/>
            </a:pPr>
            <a:r>
              <a:rPr lang="en-US" sz="1700" i="1" dirty="0">
                <a:latin typeface="Abadi"/>
              </a:rPr>
              <a:t>The total number of successful and failure mission outcomes</a:t>
            </a:r>
          </a:p>
          <a:p>
            <a:pPr lvl="1">
              <a:lnSpc>
                <a:spcPct val="100000"/>
              </a:lnSpc>
              <a:spcBef>
                <a:spcPts val="1400"/>
              </a:spcBef>
              <a:buFontTx/>
              <a:buChar char="-"/>
            </a:pPr>
            <a:r>
              <a:rPr lang="en-US" sz="1700" i="1" dirty="0">
                <a:latin typeface="Abadi"/>
              </a:rPr>
              <a:t>The failed landing outcomes in drone ship, their booster version and launch site names.</a:t>
            </a:r>
            <a:endParaRPr lang="en-US" sz="2200" i="1" dirty="0">
              <a:latin typeface="Abadi"/>
            </a:endParaRPr>
          </a:p>
          <a:p>
            <a:pPr>
              <a:lnSpc>
                <a:spcPct val="100000"/>
              </a:lnSpc>
              <a:spcBef>
                <a:spcPts val="1400"/>
              </a:spcBef>
            </a:pPr>
            <a:r>
              <a:rPr lang="en-US" sz="2200" i="1" dirty="0">
                <a:solidFill>
                  <a:schemeClr val="accent3">
                    <a:lumMod val="25000"/>
                  </a:schemeClr>
                </a:solidFill>
                <a:latin typeface="Abadi"/>
                <a:hlinkClick r:id="rId3"/>
              </a:rPr>
              <a:t>https://</a:t>
            </a:r>
            <a:r>
              <a:rPr lang="en-US" sz="2200" i="1" dirty="0" err="1">
                <a:solidFill>
                  <a:schemeClr val="accent3">
                    <a:lumMod val="25000"/>
                  </a:schemeClr>
                </a:solidFill>
                <a:latin typeface="Abadi"/>
                <a:hlinkClick r:id="rId3"/>
              </a:rPr>
              <a:t>github.com</a:t>
            </a:r>
            <a:r>
              <a:rPr lang="en-US" sz="2200" i="1" dirty="0">
                <a:solidFill>
                  <a:schemeClr val="accent3">
                    <a:lumMod val="25000"/>
                  </a:schemeClr>
                </a:solidFill>
                <a:latin typeface="Abadi"/>
                <a:hlinkClick r:id="rId3"/>
              </a:rPr>
              <a:t>/</a:t>
            </a:r>
            <a:r>
              <a:rPr lang="en-US" sz="2200" i="1" dirty="0" err="1">
                <a:solidFill>
                  <a:schemeClr val="accent3">
                    <a:lumMod val="25000"/>
                  </a:schemeClr>
                </a:solidFill>
                <a:latin typeface="Abadi"/>
                <a:hlinkClick r:id="rId3"/>
              </a:rPr>
              <a:t>b2neupane</a:t>
            </a:r>
            <a:r>
              <a:rPr lang="en-US" sz="2200" i="1" dirty="0">
                <a:solidFill>
                  <a:schemeClr val="accent3">
                    <a:lumMod val="25000"/>
                  </a:schemeClr>
                </a:solidFill>
                <a:latin typeface="Abadi"/>
                <a:hlinkClick r:id="rId3"/>
              </a:rPr>
              <a:t>/IBM-Data-Science-Capstone-Project/blob/main/</a:t>
            </a:r>
            <a:r>
              <a:rPr lang="en-US" sz="2200" i="1" dirty="0" err="1">
                <a:solidFill>
                  <a:schemeClr val="accent3">
                    <a:lumMod val="25000"/>
                  </a:schemeClr>
                </a:solidFill>
                <a:latin typeface="Abadi"/>
                <a:hlinkClick r:id="rId3"/>
              </a:rPr>
              <a:t>SpaceX_eda-sql.ipynb</a:t>
            </a:r>
            <a:r>
              <a:rPr lang="en-US" sz="2200" i="1" dirty="0">
                <a:solidFill>
                  <a:schemeClr val="accent3">
                    <a:lumMod val="25000"/>
                  </a:schemeClr>
                </a:solidFill>
                <a:latin typeface="Abadi"/>
              </a:rPr>
              <a:t>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i="1" dirty="0">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i="1" dirty="0">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i="1" dirty="0">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i="1" dirty="0">
                <a:latin typeface="Abadi" panose="020B0604020104020204" pitchFamily="34" charset="0"/>
              </a:rPr>
              <a:t>Calculated the distances between a launch site to its proximities. Answered some question for instance:</a:t>
            </a:r>
          </a:p>
          <a:p>
            <a:pPr lvl="1">
              <a:lnSpc>
                <a:spcPct val="100000"/>
              </a:lnSpc>
              <a:spcBef>
                <a:spcPts val="1400"/>
              </a:spcBef>
              <a:buFontTx/>
              <a:buChar char="-"/>
            </a:pPr>
            <a:r>
              <a:rPr lang="en-US" sz="1800" i="1" dirty="0">
                <a:latin typeface="Abadi" panose="020B0604020104020204" pitchFamily="34" charset="0"/>
              </a:rPr>
              <a:t>Are launch sites near railways, highways and coastlines?</a:t>
            </a:r>
          </a:p>
          <a:p>
            <a:pPr lvl="1">
              <a:lnSpc>
                <a:spcPct val="100000"/>
              </a:lnSpc>
              <a:spcBef>
                <a:spcPts val="1400"/>
              </a:spcBef>
              <a:buFontTx/>
              <a:buChar char="-"/>
            </a:pPr>
            <a:r>
              <a:rPr lang="en-US" sz="1800" i="1" dirty="0">
                <a:latin typeface="Abadi" panose="020B0604020104020204" pitchFamily="34" charset="0"/>
              </a:rPr>
              <a:t>Do launch sites keep certain distance away from cities?</a:t>
            </a:r>
          </a:p>
          <a:p>
            <a:endParaRPr lang="en-US" i="1"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i="1" dirty="0">
                <a:solidFill>
                  <a:schemeClr val="accent3">
                    <a:lumMod val="25000"/>
                  </a:schemeClr>
                </a:solidFill>
                <a:latin typeface="Abadi" panose="020B0604020104020204" pitchFamily="34" charset="0"/>
              </a:rPr>
              <a:t>Built an interactive dashboard with Plotly dash</a:t>
            </a:r>
          </a:p>
          <a:p>
            <a:pPr>
              <a:lnSpc>
                <a:spcPct val="100000"/>
              </a:lnSpc>
              <a:spcBef>
                <a:spcPts val="1400"/>
              </a:spcBef>
            </a:pPr>
            <a:r>
              <a:rPr lang="en-US" sz="2200" i="1"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i="1"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r>
              <a:rPr lang="en-US" i="1" dirty="0"/>
              <a:t> </a:t>
            </a:r>
            <a:r>
              <a:rPr lang="en-US" i="1" dirty="0">
                <a:hlinkClick r:id="rId3"/>
              </a:rPr>
              <a:t>https://</a:t>
            </a:r>
            <a:r>
              <a:rPr lang="en-US" i="1" dirty="0" err="1">
                <a:hlinkClick r:id="rId3"/>
              </a:rPr>
              <a:t>github.com</a:t>
            </a:r>
            <a:r>
              <a:rPr lang="en-US" i="1" dirty="0">
                <a:hlinkClick r:id="rId3"/>
              </a:rPr>
              <a:t>/</a:t>
            </a:r>
            <a:r>
              <a:rPr lang="en-US" i="1" dirty="0" err="1">
                <a:hlinkClick r:id="rId3"/>
              </a:rPr>
              <a:t>b2neupane</a:t>
            </a:r>
            <a:r>
              <a:rPr lang="en-US" i="1" dirty="0">
                <a:hlinkClick r:id="rId3"/>
              </a:rPr>
              <a:t>/IBM-Data-Science-Capstone-Project/blob/main/</a:t>
            </a:r>
            <a:r>
              <a:rPr lang="en-US" i="1" dirty="0" err="1">
                <a:hlinkClick r:id="rId3"/>
              </a:rPr>
              <a:t>Interactive%20Dashboard.py</a:t>
            </a:r>
            <a:r>
              <a:rPr lang="en-US" i="1" dirty="0"/>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32960"/>
            <a:ext cx="10045135" cy="3660775"/>
          </a:xfrm>
          <a:prstGeom prst="rect">
            <a:avLst/>
          </a:prstGeom>
        </p:spPr>
        <p:txBody>
          <a:bodyPr>
            <a:normAutofit/>
          </a:bodyPr>
          <a:lstStyle/>
          <a:p>
            <a:pPr>
              <a:lnSpc>
                <a:spcPct val="100000"/>
              </a:lnSpc>
              <a:spcBef>
                <a:spcPts val="1400"/>
              </a:spcBef>
            </a:pPr>
            <a:r>
              <a:rPr lang="en-US" sz="2200" i="1" dirty="0">
                <a:solidFill>
                  <a:schemeClr val="accent3">
                    <a:lumMod val="25000"/>
                  </a:schemeClr>
                </a:solidFill>
                <a:latin typeface="Abadi" panose="020B0604020104020204" pitchFamily="34" charset="0"/>
              </a:rPr>
              <a:t>Loaded the data using numpy and pandas, transformed the data, split our data into training and testing.</a:t>
            </a:r>
          </a:p>
          <a:p>
            <a:pPr>
              <a:lnSpc>
                <a:spcPct val="100000"/>
              </a:lnSpc>
              <a:spcBef>
                <a:spcPts val="1400"/>
              </a:spcBef>
            </a:pPr>
            <a:r>
              <a:rPr lang="en-US" sz="2200" i="1" dirty="0">
                <a:solidFill>
                  <a:schemeClr val="accent3">
                    <a:lumMod val="25000"/>
                  </a:schemeClr>
                </a:solidFill>
                <a:latin typeface="Abadi" panose="020B0604020104020204" pitchFamily="34" charset="0"/>
              </a:rPr>
              <a:t>Built different machine learning models and tune different hyperparameters using </a:t>
            </a:r>
            <a:r>
              <a:rPr lang="en-US" sz="2200" i="1" dirty="0" err="1">
                <a:solidFill>
                  <a:schemeClr val="accent3">
                    <a:lumMod val="25000"/>
                  </a:schemeClr>
                </a:solidFill>
                <a:latin typeface="Abadi" panose="020B0604020104020204" pitchFamily="34" charset="0"/>
              </a:rPr>
              <a:t>GridSearchCV</a:t>
            </a:r>
            <a:r>
              <a:rPr lang="en-US" sz="2200" i="1" dirty="0">
                <a:solidFill>
                  <a:schemeClr val="accent3">
                    <a:lumMod val="25000"/>
                  </a:schemeClr>
                </a:solidFill>
                <a:latin typeface="Abadi" panose="020B0604020104020204" pitchFamily="34" charset="0"/>
              </a:rPr>
              <a:t>.</a:t>
            </a:r>
          </a:p>
          <a:p>
            <a:pPr>
              <a:lnSpc>
                <a:spcPct val="100000"/>
              </a:lnSpc>
              <a:spcBef>
                <a:spcPts val="1400"/>
              </a:spcBef>
            </a:pPr>
            <a:r>
              <a:rPr lang="en-US" sz="2200" i="1"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200" i="1" dirty="0">
                <a:solidFill>
                  <a:schemeClr val="accent3">
                    <a:lumMod val="25000"/>
                  </a:schemeClr>
                </a:solidFill>
                <a:latin typeface="Abadi"/>
              </a:rPr>
              <a:t>The link to the notebook is </a:t>
            </a:r>
            <a:r>
              <a:rPr lang="en-US" sz="2200" i="1" dirty="0">
                <a:solidFill>
                  <a:schemeClr val="accent3">
                    <a:lumMod val="25000"/>
                  </a:schemeClr>
                </a:solidFill>
                <a:latin typeface="Abadi"/>
                <a:hlinkClick r:id="rId3"/>
              </a:rPr>
              <a:t>https://</a:t>
            </a:r>
            <a:r>
              <a:rPr lang="en-US" sz="2200" i="1" dirty="0" err="1">
                <a:solidFill>
                  <a:schemeClr val="accent3">
                    <a:lumMod val="25000"/>
                  </a:schemeClr>
                </a:solidFill>
                <a:latin typeface="Abadi"/>
                <a:hlinkClick r:id="rId3"/>
              </a:rPr>
              <a:t>github.com</a:t>
            </a:r>
            <a:r>
              <a:rPr lang="en-US" sz="2200" i="1" dirty="0">
                <a:solidFill>
                  <a:schemeClr val="accent3">
                    <a:lumMod val="25000"/>
                  </a:schemeClr>
                </a:solidFill>
                <a:latin typeface="Abadi"/>
                <a:hlinkClick r:id="rId3"/>
              </a:rPr>
              <a:t>/</a:t>
            </a:r>
            <a:r>
              <a:rPr lang="en-US" sz="2200" i="1" dirty="0" err="1">
                <a:solidFill>
                  <a:schemeClr val="accent3">
                    <a:lumMod val="25000"/>
                  </a:schemeClr>
                </a:solidFill>
                <a:latin typeface="Abadi"/>
                <a:hlinkClick r:id="rId3"/>
              </a:rPr>
              <a:t>b2neupane</a:t>
            </a:r>
            <a:r>
              <a:rPr lang="en-US" sz="2200" i="1" dirty="0">
                <a:solidFill>
                  <a:schemeClr val="accent3">
                    <a:lumMod val="25000"/>
                  </a:schemeClr>
                </a:solidFill>
                <a:latin typeface="Abadi"/>
                <a:hlinkClick r:id="rId3"/>
              </a:rPr>
              <a:t>/IBM-Data-Science-Capstone-Project/blob/main/</a:t>
            </a:r>
            <a:r>
              <a:rPr lang="en-US" sz="2200" i="1" dirty="0" err="1">
                <a:solidFill>
                  <a:schemeClr val="accent3">
                    <a:lumMod val="25000"/>
                  </a:schemeClr>
                </a:solidFill>
                <a:latin typeface="Abadi"/>
                <a:hlinkClick r:id="rId3"/>
              </a:rPr>
              <a:t>SpaceX_Machine%20Learning%20Prediction.ipynb</a:t>
            </a:r>
            <a:r>
              <a:rPr lang="en-US" sz="2200" i="1" dirty="0">
                <a:solidFill>
                  <a:schemeClr val="accent3">
                    <a:lumMod val="25000"/>
                  </a:schemeClr>
                </a:solidFill>
                <a:latin typeface="Abadi"/>
              </a:rPr>
              <a:t> </a:t>
            </a:r>
            <a:endParaRPr lang="en-US" sz="2200" i="1"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058419"/>
            <a:ext cx="10592999" cy="967154"/>
          </a:xfrm>
          <a:prstGeom prst="rect">
            <a:avLst/>
          </a:prstGeom>
        </p:spPr>
        <p:txBody>
          <a:bodyPr>
            <a:normAutofit/>
          </a:bodyPr>
          <a:lstStyle/>
          <a:p>
            <a:pPr marL="0" indent="0" algn="ctr">
              <a:lnSpc>
                <a:spcPct val="100000"/>
              </a:lnSpc>
              <a:spcBef>
                <a:spcPts val="1400"/>
              </a:spcBef>
              <a:buNone/>
            </a:pPr>
            <a:r>
              <a:rPr lang="en-US" sz="2200" i="1"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440883" y="1581272"/>
            <a:ext cx="9676563" cy="2504423"/>
          </a:xfrm>
          <a:prstGeom prst="rect">
            <a:avLst/>
          </a:prstGeom>
        </p:spPr>
      </p:pic>
      <p:sp>
        <p:nvSpPr>
          <p:cNvPr id="7" name="TextBox 6">
            <a:extLst>
              <a:ext uri="{FF2B5EF4-FFF2-40B4-BE49-F238E27FC236}">
                <a16:creationId xmlns:a16="http://schemas.microsoft.com/office/drawing/2014/main" id="{26CF61C8-50EC-DD26-5914-CAB6B20C72B7}"/>
              </a:ext>
            </a:extLst>
          </p:cNvPr>
          <p:cNvSpPr txBox="1"/>
          <p:nvPr/>
        </p:nvSpPr>
        <p:spPr>
          <a:xfrm>
            <a:off x="4344359" y="4290012"/>
            <a:ext cx="3717058" cy="369332"/>
          </a:xfrm>
          <a:prstGeom prst="rect">
            <a:avLst/>
          </a:prstGeom>
          <a:noFill/>
        </p:spPr>
        <p:txBody>
          <a:bodyPr wrap="square">
            <a:spAutoFit/>
          </a:bodyPr>
          <a:lstStyle/>
          <a:p>
            <a:r>
              <a:rPr lang="en-US" dirty="0">
                <a:solidFill>
                  <a:srgbClr val="0B49CB"/>
                </a:solidFill>
                <a:latin typeface="Abadi"/>
              </a:rPr>
              <a:t>Fig: 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63277" y="3051515"/>
            <a:ext cx="7262068" cy="2543280"/>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
        <p:nvSpPr>
          <p:cNvPr id="3" name="TextBox 2">
            <a:extLst>
              <a:ext uri="{FF2B5EF4-FFF2-40B4-BE49-F238E27FC236}">
                <a16:creationId xmlns:a16="http://schemas.microsoft.com/office/drawing/2014/main" id="{DABC845D-CA98-395E-D257-3E640C8AA827}"/>
              </a:ext>
            </a:extLst>
          </p:cNvPr>
          <p:cNvSpPr txBox="1"/>
          <p:nvPr/>
        </p:nvSpPr>
        <p:spPr>
          <a:xfrm>
            <a:off x="6094476" y="5723619"/>
            <a:ext cx="3234874" cy="646331"/>
          </a:xfrm>
          <a:prstGeom prst="rect">
            <a:avLst/>
          </a:prstGeom>
          <a:noFill/>
        </p:spPr>
        <p:txBody>
          <a:bodyPr wrap="square">
            <a:spAutoFit/>
          </a:bodyPr>
          <a:lstStyle/>
          <a:p>
            <a:r>
              <a:rPr lang="en-US" dirty="0">
                <a:solidFill>
                  <a:srgbClr val="0B49CB"/>
                </a:solidFill>
                <a:latin typeface="Abadi"/>
              </a:rPr>
              <a:t>Fig: Flight Number vs. Launch Site</a:t>
            </a:r>
            <a:endParaRPr lang="en-US" dirty="0">
              <a:solidFill>
                <a:srgbClr val="0B49CB"/>
              </a:solidFill>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4284" y="3194213"/>
            <a:ext cx="3893505" cy="855116"/>
          </a:xfrm>
          <a:prstGeom prst="rect">
            <a:avLst/>
          </a:prstGeom>
        </p:spPr>
        <p:txBody>
          <a:bodyPr vert="horz" lIns="91440" tIns="45720" rIns="91440" bIns="45720" rtlCol="0">
            <a:normAutofit/>
          </a:bodyPr>
          <a:lstStyle/>
          <a:p>
            <a:pPr marL="0" indent="0">
              <a:spcBef>
                <a:spcPts val="1400"/>
              </a:spcBef>
              <a:buNone/>
            </a:pPr>
            <a:r>
              <a:rPr lang="en-US" sz="2200" i="1" dirty="0">
                <a:latin typeface="Abadi" panose="020B0604020104020204" pitchFamily="34" charset="0"/>
              </a:rPr>
              <a:t>ES-</a:t>
            </a:r>
            <a:r>
              <a:rPr lang="en-US" sz="2200" i="1" dirty="0" err="1">
                <a:latin typeface="Abadi" panose="020B0604020104020204" pitchFamily="34" charset="0"/>
              </a:rPr>
              <a:t>L1</a:t>
            </a:r>
            <a:r>
              <a:rPr lang="en-US" sz="2200" i="1" dirty="0">
                <a:latin typeface="Abadi" panose="020B0604020104020204" pitchFamily="34" charset="0"/>
              </a:rPr>
              <a:t>,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331062" y="1728855"/>
            <a:ext cx="7460744" cy="389928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6" name="Title 1">
            <a:extLst>
              <a:ext uri="{FF2B5EF4-FFF2-40B4-BE49-F238E27FC236}">
                <a16:creationId xmlns:a16="http://schemas.microsoft.com/office/drawing/2014/main" id="{1CF97EB4-4DE6-110B-79AF-7DCDE04AE06E}"/>
              </a:ext>
            </a:extLst>
          </p:cNvPr>
          <p:cNvSpPr txBox="1">
            <a:spLocks/>
          </p:cNvSpPr>
          <p:nvPr/>
        </p:nvSpPr>
        <p:spPr>
          <a:xfrm>
            <a:off x="6752321" y="5685086"/>
            <a:ext cx="3626453" cy="55798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000" kern="1200" dirty="0">
                <a:solidFill>
                  <a:srgbClr val="0B49CB"/>
                </a:solidFill>
                <a:latin typeface="Abadi" panose="020B0604020104020204" pitchFamily="34" charset="0"/>
                <a:ea typeface="+mj-ea"/>
                <a:cs typeface="+mj-cs"/>
              </a:rPr>
              <a:t>Fig: Success Rate vs. Orbit Type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024113" cy="862630"/>
          </a:xfrm>
          <a:prstGeom prst="rect">
            <a:avLst/>
          </a:prstGeom>
        </p:spPr>
        <p:txBody>
          <a:bodyPr>
            <a:normAutofit/>
          </a:bodyPr>
          <a:lstStyle/>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LEO orbit, success is related to the number of flights whereas in the GTO orbit, there is no relationship between flight number and the orbit. </a:t>
            </a:r>
          </a:p>
          <a:p>
            <a:pPr>
              <a:lnSpc>
                <a:spcPct val="100000"/>
              </a:lnSpc>
              <a:spcBef>
                <a:spcPts val="1400"/>
              </a:spcBef>
            </a:pPr>
            <a:endParaRPr lang="en-US" sz="2200" i="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i="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652766" y="3108831"/>
            <a:ext cx="10153564" cy="2586509"/>
          </a:xfrm>
          <a:prstGeom prst="rect">
            <a:avLst/>
          </a:prstGeom>
        </p:spPr>
      </p:pic>
      <p:sp>
        <p:nvSpPr>
          <p:cNvPr id="7" name="TextBox 6">
            <a:extLst>
              <a:ext uri="{FF2B5EF4-FFF2-40B4-BE49-F238E27FC236}">
                <a16:creationId xmlns:a16="http://schemas.microsoft.com/office/drawing/2014/main" id="{99F18D8E-61F1-D1F4-C7DE-AA662172A0C8}"/>
              </a:ext>
            </a:extLst>
          </p:cNvPr>
          <p:cNvSpPr txBox="1"/>
          <p:nvPr/>
        </p:nvSpPr>
        <p:spPr>
          <a:xfrm>
            <a:off x="4162097" y="5831341"/>
            <a:ext cx="3499944"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Fig: Flight Number vs. Orbit type</a:t>
            </a:r>
            <a:endParaRPr lang="fr-FR"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549049"/>
          </a:xfrm>
          <a:prstGeom prst="rect">
            <a:avLst/>
          </a:prstGeom>
        </p:spPr>
        <p:txBody>
          <a:bodyPr>
            <a:normAutofit/>
          </a:bodyPr>
          <a:lstStyle/>
          <a:p>
            <a:pPr marL="0" indent="0">
              <a:lnSpc>
                <a:spcPct val="100000"/>
              </a:lnSpc>
              <a:spcBef>
                <a:spcPts val="1400"/>
              </a:spcBef>
              <a:buNone/>
            </a:pPr>
            <a:r>
              <a:rPr lang="en-US" sz="2200" i="1" dirty="0">
                <a:solidFill>
                  <a:schemeClr val="accent3">
                    <a:lumMod val="25000"/>
                  </a:schemeClr>
                </a:solidFill>
                <a:latin typeface="Abadi" panose="020B0604020104020204" pitchFamily="34" charset="0"/>
              </a:rPr>
              <a:t>With heavy payloads, the successful landing are more for PO, LEO and ISS orbits.</a:t>
            </a:r>
          </a:p>
          <a:p>
            <a:pPr>
              <a:lnSpc>
                <a:spcPct val="100000"/>
              </a:lnSpc>
              <a:spcBef>
                <a:spcPts val="1400"/>
              </a:spcBef>
            </a:pPr>
            <a:endParaRPr lang="en-US" sz="2200" i="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468786" y="2606450"/>
            <a:ext cx="11254427" cy="2806636"/>
          </a:xfrm>
          <a:prstGeom prst="rect">
            <a:avLst/>
          </a:prstGeom>
        </p:spPr>
      </p:pic>
      <p:sp>
        <p:nvSpPr>
          <p:cNvPr id="2" name="Title 1">
            <a:extLst>
              <a:ext uri="{FF2B5EF4-FFF2-40B4-BE49-F238E27FC236}">
                <a16:creationId xmlns:a16="http://schemas.microsoft.com/office/drawing/2014/main" id="{E96685F3-923D-6B22-9AA9-71F5A2BBB46B}"/>
              </a:ext>
            </a:extLst>
          </p:cNvPr>
          <p:cNvSpPr txBox="1">
            <a:spLocks/>
          </p:cNvSpPr>
          <p:nvPr/>
        </p:nvSpPr>
        <p:spPr>
          <a:xfrm>
            <a:off x="4589143" y="5568085"/>
            <a:ext cx="3049694"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dirty="0">
                <a:solidFill>
                  <a:srgbClr val="0B49CB"/>
                </a:solidFill>
                <a:latin typeface="Abadi"/>
              </a:rPr>
              <a:t>Fig: Payload vs. Orbit Type</a:t>
            </a:r>
            <a:endParaRPr lang="en-US" sz="1800"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6356" y="3321508"/>
            <a:ext cx="4008384" cy="701134"/>
          </a:xfrm>
          <a:prstGeom prst="rect">
            <a:avLst/>
          </a:prstGeom>
        </p:spPr>
        <p:txBody>
          <a:bodyPr vert="horz" lIns="91440" tIns="45720" rIns="91440" bIns="45720" rtlCol="0">
            <a:normAutofit/>
          </a:bodyPr>
          <a:lstStyle/>
          <a:p>
            <a:pPr marL="0" indent="0">
              <a:spcBef>
                <a:spcPts val="1400"/>
              </a:spcBef>
              <a:buNone/>
            </a:pPr>
            <a:r>
              <a:rPr lang="en-US" sz="2200" i="1" dirty="0">
                <a:latin typeface="Abadi" panose="020B0604020104020204" pitchFamily="34" charset="0"/>
              </a:rPr>
              <a:t>success rate since 2013 kept on increasing till 2020.</a:t>
            </a:r>
          </a:p>
          <a:p>
            <a:pPr>
              <a:spcBef>
                <a:spcPts val="1400"/>
              </a:spcBef>
            </a:pPr>
            <a:endParaRPr lang="en-US" sz="2000" i="1"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424531" y="1826401"/>
            <a:ext cx="7281113" cy="4161018"/>
          </a:xfrm>
          <a:prstGeom prst="rect">
            <a:avLst/>
          </a:prstGeom>
        </p:spPr>
      </p:pic>
      <p:sp>
        <p:nvSpPr>
          <p:cNvPr id="6" name="TextBox 5">
            <a:extLst>
              <a:ext uri="{FF2B5EF4-FFF2-40B4-BE49-F238E27FC236}">
                <a16:creationId xmlns:a16="http://schemas.microsoft.com/office/drawing/2014/main" id="{4D3673A1-B2C4-604F-8E12-0C37A966C488}"/>
              </a:ext>
            </a:extLst>
          </p:cNvPr>
          <p:cNvSpPr txBox="1"/>
          <p:nvPr/>
        </p:nvSpPr>
        <p:spPr>
          <a:xfrm>
            <a:off x="6337191" y="6035159"/>
            <a:ext cx="3455792" cy="369332"/>
          </a:xfrm>
          <a:prstGeom prst="rect">
            <a:avLst/>
          </a:prstGeom>
          <a:noFill/>
        </p:spPr>
        <p:txBody>
          <a:bodyPr wrap="square">
            <a:spAutoFit/>
          </a:bodyPr>
          <a:lstStyle/>
          <a:p>
            <a:pPr>
              <a:spcAft>
                <a:spcPts val="600"/>
              </a:spcAft>
            </a:pPr>
            <a:r>
              <a:rPr lang="en-US" sz="1800" kern="1200" dirty="0">
                <a:solidFill>
                  <a:srgbClr val="0B49CB"/>
                </a:solidFill>
                <a:latin typeface="Abadi" panose="020B0604020104020204" pitchFamily="34" charset="0"/>
                <a:ea typeface="+mj-ea"/>
                <a:cs typeface="+mj-cs"/>
              </a:rPr>
              <a:t>Fig: Launch Success Yearly Trend</a:t>
            </a:r>
          </a:p>
        </p:txBody>
      </p:sp>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0705" y="3108065"/>
            <a:ext cx="4008384" cy="1286040"/>
          </a:xfrm>
          <a:prstGeom prst="rect">
            <a:avLst/>
          </a:prstGeom>
        </p:spPr>
        <p:txBody>
          <a:bodyPr vert="horz" lIns="91440" tIns="45720" rIns="91440" bIns="45720" rtlCol="0">
            <a:normAutofit/>
          </a:bodyPr>
          <a:lstStyle/>
          <a:p>
            <a:pPr marL="0" indent="0">
              <a:spcBef>
                <a:spcPts val="1400"/>
              </a:spcBef>
              <a:buNone/>
            </a:pPr>
            <a:r>
              <a:rPr lang="en-US" sz="2200" i="1" dirty="0">
                <a:latin typeface="Abadi" panose="020B0604020104020204" pitchFamily="34" charset="0"/>
              </a:rPr>
              <a:t>Used the key word </a:t>
            </a:r>
            <a:r>
              <a:rPr lang="en-US" sz="2200" b="1" i="1" dirty="0">
                <a:latin typeface="Abadi" panose="020B0604020104020204" pitchFamily="34" charset="0"/>
              </a:rPr>
              <a:t>DISTINCT</a:t>
            </a:r>
            <a:r>
              <a:rPr lang="en-US" sz="2200" i="1" dirty="0">
                <a:latin typeface="Abadi" panose="020B0604020104020204" pitchFamily="34" charset="0"/>
              </a:rPr>
              <a:t> to show only unique launch sites from the SpaceX data.</a:t>
            </a:r>
          </a:p>
          <a:p>
            <a:pPr>
              <a:spcBef>
                <a:spcPts val="1400"/>
              </a:spcBef>
            </a:pPr>
            <a:endParaRPr lang="en-US" sz="2000" i="1"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10222887" cy="3923534"/>
          </a:xfrm>
          <a:prstGeom prst="rect">
            <a:avLst/>
          </a:prstGeom>
        </p:spPr>
        <p:txBody>
          <a:bodyPr>
            <a:normAutofit/>
          </a:bodyPr>
          <a:lstStyle/>
          <a:p>
            <a:pPr>
              <a:lnSpc>
                <a:spcPct val="100000"/>
              </a:lnSpc>
              <a:spcBef>
                <a:spcPts val="1400"/>
              </a:spcBef>
            </a:pP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i="1" dirty="0">
                <a:solidFill>
                  <a:schemeClr val="accent3">
                    <a:lumMod val="25000"/>
                  </a:schemeClr>
                </a:solidFill>
                <a:latin typeface="Abadi" panose="020B0604020104020204" pitchFamily="34" charset="0"/>
              </a:rPr>
              <a:t>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3292621"/>
            <a:ext cx="3505494" cy="1313793"/>
          </a:xfrm>
          <a:prstGeom prst="rect">
            <a:avLst/>
          </a:prstGeom>
        </p:spPr>
        <p:txBody>
          <a:bodyPr vert="horz" lIns="91440" tIns="45720" rIns="91440" bIns="45720" rtlCol="0">
            <a:normAutofit/>
          </a:bodyPr>
          <a:lstStyle/>
          <a:p>
            <a:pPr marL="0" indent="0">
              <a:spcBef>
                <a:spcPts val="1400"/>
              </a:spcBef>
              <a:buNone/>
            </a:pPr>
            <a:r>
              <a:rPr lang="en-US" sz="2000" i="1" dirty="0">
                <a:latin typeface="Abadi" panose="020B0604020104020204" pitchFamily="34" charset="0"/>
              </a:rPr>
              <a:t>Calculated the average payload mass carried by booster version F9 v1.1 as 2928.4</a:t>
            </a:r>
          </a:p>
          <a:p>
            <a:pPr>
              <a:spcBef>
                <a:spcPts val="1400"/>
              </a:spcBef>
            </a:pPr>
            <a:endParaRPr lang="en-US" sz="2000" i="1"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7" y="3271219"/>
            <a:ext cx="4008384" cy="1569819"/>
          </a:xfrm>
          <a:prstGeom prst="rect">
            <a:avLst/>
          </a:prstGeom>
        </p:spPr>
        <p:txBody>
          <a:bodyPr vert="horz" lIns="91440" tIns="45720" rIns="91440" bIns="45720" rtlCol="0">
            <a:normAutofit/>
          </a:bodyPr>
          <a:lstStyle/>
          <a:p>
            <a:pPr>
              <a:spcBef>
                <a:spcPts val="1400"/>
              </a:spcBef>
            </a:pPr>
            <a:r>
              <a:rPr lang="en-US" sz="2000" i="1" dirty="0">
                <a:latin typeface="Abadi" panose="020B0604020104020204" pitchFamily="34" charset="0"/>
              </a:rPr>
              <a:t>Observed that the dates of the first successful landing outcome on ground pad was 22</a:t>
            </a:r>
            <a:r>
              <a:rPr lang="en-US" sz="2000" i="1" baseline="30000" dirty="0">
                <a:latin typeface="Abadi" panose="020B0604020104020204" pitchFamily="34" charset="0"/>
              </a:rPr>
              <a:t>nd</a:t>
            </a:r>
            <a:r>
              <a:rPr lang="en-US" sz="2000" i="1"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4651851" y="2257041"/>
            <a:ext cx="7405730" cy="2954047"/>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2579592"/>
          </a:xfrm>
          <a:prstGeom prst="rect">
            <a:avLst/>
          </a:prstGeom>
        </p:spPr>
        <p:txBody>
          <a:bodyPr vert="horz" lIns="91440" tIns="45720" rIns="91440" bIns="45720" rtlCol="0">
            <a:normAutofit/>
          </a:bodyPr>
          <a:lstStyle/>
          <a:p>
            <a:pPr>
              <a:spcBef>
                <a:spcPts val="1400"/>
              </a:spcBef>
            </a:pPr>
            <a:r>
              <a:rPr lang="en-US" sz="2000" i="1" dirty="0">
                <a:latin typeface="Abadi" panose="020B0604020104020204" pitchFamily="34" charset="0"/>
              </a:rPr>
              <a:t>Used the </a:t>
            </a:r>
            <a:r>
              <a:rPr lang="en-US" sz="2000" b="1" i="1" dirty="0">
                <a:latin typeface="Abadi" panose="020B0604020104020204" pitchFamily="34" charset="0"/>
              </a:rPr>
              <a:t>WHERE</a:t>
            </a:r>
            <a:r>
              <a:rPr lang="en-US" sz="2000" i="1" dirty="0">
                <a:latin typeface="Abadi" panose="020B0604020104020204" pitchFamily="34" charset="0"/>
              </a:rPr>
              <a:t> clause to filter for boosters which have successfully landed on drone ship and applied the </a:t>
            </a:r>
            <a:r>
              <a:rPr lang="en-US" sz="2000" b="1" i="1" dirty="0">
                <a:latin typeface="Abadi" panose="020B0604020104020204" pitchFamily="34" charset="0"/>
              </a:rPr>
              <a:t>AND</a:t>
            </a:r>
            <a:r>
              <a:rPr lang="en-US" sz="2000" i="1"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b="1" dirty="0">
                <a:solidFill>
                  <a:schemeClr val="accent3">
                    <a:lumMod val="25000"/>
                  </a:schemeClr>
                </a:solidFill>
                <a:latin typeface="Abadi" panose="020B0604020104020204" pitchFamily="34" charset="0"/>
              </a:rPr>
              <a:t>Summary of all results</a:t>
            </a:r>
            <a:endParaRPr lang="en-US" sz="1800" b="1"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i="1"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92411" y="2873119"/>
            <a:ext cx="4004479" cy="1033791"/>
          </a:xfrm>
          <a:prstGeom prst="rect">
            <a:avLst/>
          </a:prstGeom>
        </p:spPr>
        <p:txBody>
          <a:bodyPr vert="horz" lIns="91440" tIns="45720" rIns="91440" bIns="45720" rtlCol="0">
            <a:normAutofit/>
          </a:bodyPr>
          <a:lstStyle/>
          <a:p>
            <a:pPr>
              <a:spcBef>
                <a:spcPts val="1400"/>
              </a:spcBef>
            </a:pPr>
            <a:r>
              <a:rPr lang="en-US" sz="2000" i="1" dirty="0">
                <a:latin typeface="Abadi" panose="020B0604020104020204" pitchFamily="34" charset="0"/>
              </a:rPr>
              <a:t>Used wildcard like ‘%’ to filter for </a:t>
            </a:r>
            <a:r>
              <a:rPr lang="en-US" sz="2000" b="1" i="1" dirty="0">
                <a:latin typeface="Abadi" panose="020B0604020104020204" pitchFamily="34" charset="0"/>
              </a:rPr>
              <a:t>WHERE</a:t>
            </a:r>
            <a:r>
              <a:rPr lang="en-US" sz="2000" i="1" dirty="0">
                <a:latin typeface="Abadi" panose="020B0604020104020204" pitchFamily="34" charset="0"/>
              </a:rPr>
              <a:t> </a:t>
            </a:r>
            <a:r>
              <a:rPr lang="en-US" sz="2000" i="1" dirty="0" err="1">
                <a:latin typeface="Abadi" panose="020B0604020104020204" pitchFamily="34" charset="0"/>
              </a:rPr>
              <a:t>MissionOutcome</a:t>
            </a:r>
            <a:r>
              <a:rPr lang="en-US" sz="2000" i="1" dirty="0">
                <a:latin typeface="Abadi" panose="020B0604020104020204" pitchFamily="34" charset="0"/>
              </a:rPr>
              <a:t> was a success or a failure. </a:t>
            </a:r>
          </a:p>
          <a:p>
            <a:pPr>
              <a:spcBef>
                <a:spcPts val="1400"/>
              </a:spcBef>
            </a:pPr>
            <a:endParaRPr lang="en-US" sz="2000" i="1"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0"/>
            <a:ext cx="5452534" cy="4945019"/>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536969"/>
            <a:ext cx="3427001" cy="1694726"/>
          </a:xfrm>
          <a:prstGeom prst="rect">
            <a:avLst/>
          </a:prstGeom>
        </p:spPr>
        <p:txBody>
          <a:bodyPr vert="horz" lIns="91440" tIns="45720" rIns="91440" bIns="45720" rtlCol="0">
            <a:normAutofit/>
          </a:bodyPr>
          <a:lstStyle/>
          <a:p>
            <a:pPr>
              <a:spcBef>
                <a:spcPts val="1400"/>
              </a:spcBef>
            </a:pPr>
            <a:r>
              <a:rPr lang="en-US" sz="1700" i="1" dirty="0">
                <a:latin typeface="Abadi" panose="020B0604020104020204" pitchFamily="34" charset="0"/>
              </a:rPr>
              <a:t>Determined the booster that have carried the maximum payload using a subquery in the </a:t>
            </a:r>
            <a:r>
              <a:rPr lang="en-US" sz="1700" b="1" i="1" dirty="0">
                <a:latin typeface="Abadi" panose="020B0604020104020204" pitchFamily="34" charset="0"/>
              </a:rPr>
              <a:t>WHERE</a:t>
            </a:r>
            <a:r>
              <a:rPr lang="en-US" sz="1700" i="1" dirty="0">
                <a:latin typeface="Abadi" panose="020B0604020104020204" pitchFamily="34" charset="0"/>
              </a:rPr>
              <a:t> clause and the </a:t>
            </a:r>
            <a:r>
              <a:rPr lang="en-US" sz="1700" b="1" i="1" dirty="0">
                <a:latin typeface="Abadi" panose="020B0604020104020204" pitchFamily="34" charset="0"/>
              </a:rPr>
              <a:t>MAX() </a:t>
            </a:r>
            <a:r>
              <a:rPr lang="en-US" sz="1700" i="1"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i="1" dirty="0">
                <a:solidFill>
                  <a:schemeClr val="accent3">
                    <a:lumMod val="25000"/>
                  </a:schemeClr>
                </a:solidFill>
                <a:latin typeface="Abadi"/>
              </a:rPr>
              <a:t>Used a combinations of the </a:t>
            </a:r>
            <a:r>
              <a:rPr lang="en-US" sz="2200" b="1" i="1" dirty="0">
                <a:solidFill>
                  <a:schemeClr val="accent3">
                    <a:lumMod val="25000"/>
                  </a:schemeClr>
                </a:solidFill>
                <a:latin typeface="Abadi"/>
              </a:rPr>
              <a:t>WHERE</a:t>
            </a:r>
            <a:r>
              <a:rPr lang="en-US" sz="2200" i="1" dirty="0">
                <a:solidFill>
                  <a:schemeClr val="accent3">
                    <a:lumMod val="25000"/>
                  </a:schemeClr>
                </a:solidFill>
                <a:latin typeface="Abadi"/>
              </a:rPr>
              <a:t> clause, </a:t>
            </a:r>
            <a:r>
              <a:rPr lang="en-US" sz="2200" b="1" i="1" dirty="0">
                <a:solidFill>
                  <a:schemeClr val="accent3">
                    <a:lumMod val="25000"/>
                  </a:schemeClr>
                </a:solidFill>
                <a:latin typeface="Abadi"/>
              </a:rPr>
              <a:t>LIKE</a:t>
            </a:r>
            <a:r>
              <a:rPr lang="en-US" sz="2200" i="1" dirty="0">
                <a:solidFill>
                  <a:schemeClr val="accent3">
                    <a:lumMod val="25000"/>
                  </a:schemeClr>
                </a:solidFill>
                <a:latin typeface="Abadi"/>
              </a:rPr>
              <a:t>, </a:t>
            </a:r>
            <a:r>
              <a:rPr lang="en-US" sz="2200" b="1" i="1" dirty="0">
                <a:solidFill>
                  <a:schemeClr val="accent3">
                    <a:lumMod val="25000"/>
                  </a:schemeClr>
                </a:solidFill>
                <a:latin typeface="Abadi"/>
              </a:rPr>
              <a:t>AND</a:t>
            </a:r>
            <a:r>
              <a:rPr lang="en-US" sz="2200" i="1" dirty="0">
                <a:solidFill>
                  <a:schemeClr val="accent3">
                    <a:lumMod val="25000"/>
                  </a:schemeClr>
                </a:solidFill>
                <a:latin typeface="Abadi"/>
              </a:rPr>
              <a:t>, and </a:t>
            </a:r>
            <a:r>
              <a:rPr lang="en-US" sz="2200" b="1" i="1" dirty="0">
                <a:solidFill>
                  <a:schemeClr val="accent3">
                    <a:lumMod val="25000"/>
                  </a:schemeClr>
                </a:solidFill>
                <a:latin typeface="Abadi"/>
              </a:rPr>
              <a:t>BETWEEN</a:t>
            </a:r>
            <a:r>
              <a:rPr lang="en-US" sz="2200" i="1"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i="1" dirty="0">
                <a:latin typeface="Abadi" panose="020B0604020104020204" pitchFamily="34" charset="0"/>
              </a:rPr>
              <a:t>Selected Landing outcomes and the </a:t>
            </a:r>
            <a:r>
              <a:rPr lang="en-US" sz="2000" b="1" i="1" dirty="0">
                <a:latin typeface="Abadi" panose="020B0604020104020204" pitchFamily="34" charset="0"/>
              </a:rPr>
              <a:t>COUNT</a:t>
            </a:r>
            <a:r>
              <a:rPr lang="en-US" sz="2000" i="1" dirty="0">
                <a:latin typeface="Abadi" panose="020B0604020104020204" pitchFamily="34" charset="0"/>
              </a:rPr>
              <a:t> of landing outcomes from the data and used the </a:t>
            </a:r>
            <a:r>
              <a:rPr lang="en-US" sz="2000" b="1" i="1" dirty="0">
                <a:latin typeface="Abadi" panose="020B0604020104020204" pitchFamily="34" charset="0"/>
              </a:rPr>
              <a:t>WHERE</a:t>
            </a:r>
            <a:r>
              <a:rPr lang="en-US" sz="2000" i="1" dirty="0">
                <a:latin typeface="Abadi" panose="020B0604020104020204" pitchFamily="34" charset="0"/>
              </a:rPr>
              <a:t> clause to filter for landing outcomes </a:t>
            </a:r>
            <a:r>
              <a:rPr lang="en-US" sz="2000" b="1" i="1" dirty="0">
                <a:latin typeface="Abadi" panose="020B0604020104020204" pitchFamily="34" charset="0"/>
              </a:rPr>
              <a:t>BETWEEN</a:t>
            </a:r>
            <a:r>
              <a:rPr lang="en-US" sz="2000" i="1" dirty="0">
                <a:latin typeface="Abadi" panose="020B0604020104020204" pitchFamily="34" charset="0"/>
              </a:rPr>
              <a:t> 2010-06-04 to 2010-03-20.</a:t>
            </a:r>
          </a:p>
          <a:p>
            <a:pPr>
              <a:spcBef>
                <a:spcPts val="1400"/>
              </a:spcBef>
            </a:pPr>
            <a:r>
              <a:rPr lang="en-US" sz="2000" i="1" dirty="0">
                <a:latin typeface="Abadi" panose="020B0604020104020204" pitchFamily="34" charset="0"/>
              </a:rPr>
              <a:t>Applied the </a:t>
            </a:r>
            <a:r>
              <a:rPr lang="en-US" sz="2000" b="1" i="1" dirty="0">
                <a:latin typeface="Abadi" panose="020B0604020104020204" pitchFamily="34" charset="0"/>
              </a:rPr>
              <a:t>GROUP BY </a:t>
            </a:r>
            <a:r>
              <a:rPr lang="en-US" sz="2000" i="1" dirty="0">
                <a:latin typeface="Abadi" panose="020B0604020104020204" pitchFamily="34" charset="0"/>
              </a:rPr>
              <a:t>clause to group the landing outcomes and the </a:t>
            </a:r>
            <a:r>
              <a:rPr lang="en-US" sz="2000" b="1" i="1" dirty="0">
                <a:latin typeface="Abadi" panose="020B0604020104020204" pitchFamily="34" charset="0"/>
              </a:rPr>
              <a:t>ORDER BY </a:t>
            </a:r>
            <a:r>
              <a:rPr lang="en-US" sz="2000" i="1" dirty="0">
                <a:latin typeface="Abadi" panose="020B0604020104020204" pitchFamily="34" charset="0"/>
              </a:rPr>
              <a:t>clause to order the grouped landing outcome in descending order</a:t>
            </a:r>
            <a:r>
              <a:rPr lang="en-US" sz="2000" dirty="0">
                <a:latin typeface="Abadi" panose="020B0604020104020204" pitchFamily="34" charset="0"/>
              </a:rPr>
              <a:t>.</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i="1"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i="1" dirty="0">
                <a:solidFill>
                  <a:schemeClr val="accent3">
                    <a:lumMod val="25000"/>
                  </a:schemeClr>
                </a:solidFill>
                <a:latin typeface="Abadi" panose="020B0604020104020204" pitchFamily="34" charset="0"/>
              </a:rPr>
              <a:t>What are the factors to determine if the rocket will land successfully?</a:t>
            </a:r>
          </a:p>
          <a:p>
            <a:pPr lvl="1">
              <a:spcBef>
                <a:spcPts val="1400"/>
              </a:spcBef>
              <a:buFontTx/>
              <a:buChar char="-"/>
            </a:pPr>
            <a:r>
              <a:rPr lang="en-US" sz="1800" i="1" dirty="0">
                <a:solidFill>
                  <a:schemeClr val="accent3">
                    <a:lumMod val="25000"/>
                  </a:schemeClr>
                </a:solidFill>
                <a:latin typeface="Abadi" panose="020B0604020104020204" pitchFamily="34" charset="0"/>
              </a:rPr>
              <a:t>How the interrelation among most important factors affect the landing?</a:t>
            </a:r>
          </a:p>
          <a:p>
            <a:pPr lvl="1">
              <a:spcBef>
                <a:spcPts val="1400"/>
              </a:spcBef>
              <a:buFontTx/>
              <a:buChar char="-"/>
            </a:pPr>
            <a:r>
              <a:rPr lang="en-US" sz="1800" i="1" dirty="0">
                <a:solidFill>
                  <a:schemeClr val="accent3">
                    <a:lumMod val="25000"/>
                  </a:schemeClr>
                </a:solidFill>
                <a:latin typeface="Abadi" panose="020B0604020104020204" pitchFamily="34" charset="0"/>
              </a:rPr>
              <a:t>What operating conditions are required to be in place to ensure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i="1"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i="1"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211447"/>
            <a:ext cx="10515600" cy="3106787"/>
          </a:xfrm>
          <a:prstGeom prst="rect">
            <a:avLst/>
          </a:prstGeom>
        </p:spPr>
        <p:txBody>
          <a:bodyPr>
            <a:normAutofit/>
          </a:bodyPr>
          <a:lstStyle/>
          <a:p>
            <a:pPr>
              <a:lnSpc>
                <a:spcPct val="100000"/>
              </a:lnSpc>
              <a:spcBef>
                <a:spcPts val="1400"/>
              </a:spcBef>
            </a:pPr>
            <a:r>
              <a:rPr lang="en-US" sz="2200" i="1"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i="1" dirty="0">
                <a:latin typeface="Abadi" panose="020B0604020104020204" pitchFamily="34" charset="0"/>
              </a:rPr>
              <a:t>Launch success rate started to increase in 2013 till 2020.</a:t>
            </a:r>
          </a:p>
          <a:p>
            <a:pPr>
              <a:lnSpc>
                <a:spcPct val="100000"/>
              </a:lnSpc>
              <a:spcBef>
                <a:spcPts val="1400"/>
              </a:spcBef>
            </a:pPr>
            <a:r>
              <a:rPr lang="en-US" sz="2200" i="1" dirty="0">
                <a:solidFill>
                  <a:schemeClr val="accent3">
                    <a:lumMod val="25000"/>
                  </a:schemeClr>
                </a:solidFill>
                <a:latin typeface="Abadi" panose="020B0604020104020204" pitchFamily="34" charset="0"/>
              </a:rPr>
              <a:t>Orbits </a:t>
            </a:r>
            <a:r>
              <a:rPr lang="en-US" sz="2200" i="1" dirty="0">
                <a:latin typeface="Abadi" panose="020B0604020104020204" pitchFamily="34" charset="0"/>
              </a:rPr>
              <a:t>ES-L1, GEO, HEO, SSO, VLEO had the most success rate.</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i="1"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i="1" dirty="0">
                <a:solidFill>
                  <a:schemeClr val="accent3">
                    <a:lumMod val="25000"/>
                  </a:schemeClr>
                </a:solidFill>
                <a:latin typeface="Abadi"/>
              </a:rPr>
              <a:t>Data collection methodology</a:t>
            </a:r>
          </a:p>
          <a:p>
            <a:pPr lvl="1">
              <a:lnSpc>
                <a:spcPct val="120000"/>
              </a:lnSpc>
              <a:spcBef>
                <a:spcPts val="1400"/>
              </a:spcBef>
            </a:pPr>
            <a:r>
              <a:rPr lang="en-US" sz="7600" i="1" dirty="0">
                <a:solidFill>
                  <a:schemeClr val="tx1"/>
                </a:solidFill>
                <a:latin typeface="Abadi"/>
              </a:rPr>
              <a:t>Collected using SpaceX API and web scraping from Wikipedia. </a:t>
            </a:r>
          </a:p>
          <a:p>
            <a:pPr>
              <a:lnSpc>
                <a:spcPct val="120000"/>
              </a:lnSpc>
              <a:spcBef>
                <a:spcPts val="1400"/>
              </a:spcBef>
            </a:pPr>
            <a:r>
              <a:rPr lang="en-US" sz="8800" i="1" dirty="0">
                <a:solidFill>
                  <a:schemeClr val="accent3">
                    <a:lumMod val="25000"/>
                  </a:schemeClr>
                </a:solidFill>
                <a:latin typeface="Abadi"/>
              </a:rPr>
              <a:t>Perform data wrangling</a:t>
            </a:r>
          </a:p>
          <a:p>
            <a:pPr lvl="1">
              <a:lnSpc>
                <a:spcPct val="120000"/>
              </a:lnSpc>
              <a:spcBef>
                <a:spcPts val="1400"/>
              </a:spcBef>
            </a:pPr>
            <a:r>
              <a:rPr lang="en-US" sz="7600" i="1" dirty="0">
                <a:solidFill>
                  <a:schemeClr val="tx1"/>
                </a:solidFill>
                <a:latin typeface="Abadi"/>
              </a:rPr>
              <a:t>One-hot encoding was applied to categorical features</a:t>
            </a:r>
          </a:p>
          <a:p>
            <a:pPr>
              <a:lnSpc>
                <a:spcPct val="120000"/>
              </a:lnSpc>
              <a:spcBef>
                <a:spcPts val="1400"/>
              </a:spcBef>
            </a:pPr>
            <a:r>
              <a:rPr lang="en-US" sz="8800" i="1"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i="1"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i="1" dirty="0">
                <a:solidFill>
                  <a:schemeClr val="accent3">
                    <a:lumMod val="25000"/>
                  </a:schemeClr>
                </a:solidFill>
                <a:latin typeface="Abadi"/>
              </a:rPr>
              <a:t>Perform predictive analysis using classification models</a:t>
            </a:r>
          </a:p>
          <a:p>
            <a:pPr lvl="1">
              <a:lnSpc>
                <a:spcPct val="120000"/>
              </a:lnSpc>
              <a:spcBef>
                <a:spcPts val="1400"/>
              </a:spcBef>
            </a:pPr>
            <a:r>
              <a:rPr lang="en-US" sz="7600" b="1" i="1" dirty="0">
                <a:solidFill>
                  <a:schemeClr val="tx1"/>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i="1"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i="1" dirty="0">
                <a:solidFill>
                  <a:schemeClr val="accent3">
                    <a:lumMod val="25000"/>
                  </a:schemeClr>
                </a:solidFill>
                <a:latin typeface="Abadi" panose="020B0604020104020204" pitchFamily="34" charset="0"/>
              </a:rPr>
              <a:t>Decoded the response content as a Json using .json() function call and turn it into a pandas dataframe using .</a:t>
            </a:r>
            <a:r>
              <a:rPr lang="en-US" sz="1900" i="1" dirty="0" err="1">
                <a:solidFill>
                  <a:schemeClr val="accent3">
                    <a:lumMod val="25000"/>
                  </a:schemeClr>
                </a:solidFill>
                <a:latin typeface="Abadi" panose="020B0604020104020204" pitchFamily="34" charset="0"/>
              </a:rPr>
              <a:t>json_normalize</a:t>
            </a:r>
            <a:r>
              <a:rPr lang="en-US" sz="1900" i="1"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i="1" dirty="0">
                <a:solidFill>
                  <a:schemeClr val="accent3">
                    <a:lumMod val="25000"/>
                  </a:schemeClr>
                </a:solidFill>
                <a:latin typeface="Abadi" panose="020B0604020104020204" pitchFamily="34" charset="0"/>
              </a:rPr>
              <a:t>Cleaned the data, checked for missing values and fill in missing values</a:t>
            </a:r>
          </a:p>
          <a:p>
            <a:pPr lvl="1" algn="just">
              <a:lnSpc>
                <a:spcPct val="100000"/>
              </a:lnSpc>
              <a:spcBef>
                <a:spcPts val="1400"/>
              </a:spcBef>
              <a:buFontTx/>
              <a:buChar char="-"/>
            </a:pPr>
            <a:r>
              <a:rPr lang="en-US" sz="1900" i="1" dirty="0">
                <a:solidFill>
                  <a:schemeClr val="accent3">
                    <a:lumMod val="25000"/>
                  </a:schemeClr>
                </a:solidFill>
                <a:latin typeface="Abadi" panose="020B0604020104020204" pitchFamily="34" charset="0"/>
              </a:rPr>
              <a:t>Performed web scraping from Wikipedia for Falcon 9 launch records with BeautifulSoup.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i="1" dirty="0">
                <a:solidFill>
                  <a:schemeClr val="accent3">
                    <a:lumMod val="25000"/>
                  </a:schemeClr>
                </a:solidFill>
                <a:latin typeface="Abadi" panose="020B0604020104020204" pitchFamily="34" charset="0"/>
              </a:rPr>
              <a:t>Used the get request to the SpaceX API to collect data, clean the requested data and did some basic data wrangling and formatting.</a:t>
            </a:r>
            <a:endParaRPr lang="en-US" sz="2200" i="1"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b2neupane</a:t>
            </a:r>
            <a:r>
              <a:rPr lang="en-US" sz="2200" dirty="0">
                <a:solidFill>
                  <a:srgbClr val="1C7DDB"/>
                </a:solidFill>
                <a:latin typeface="Abadi" panose="020B0604020104020204" pitchFamily="34" charset="0"/>
              </a:rPr>
              <a:t>/IBM-Data-Science-Capstone-Project/blob/main/</a:t>
            </a:r>
            <a:r>
              <a:rPr lang="en-US" sz="2200" dirty="0" err="1">
                <a:solidFill>
                  <a:srgbClr val="1C7DDB"/>
                </a:solidFill>
                <a:latin typeface="Abadi" panose="020B0604020104020204" pitchFamily="34" charset="0"/>
              </a:rPr>
              <a:t>SpaceX_API.py</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i="1" dirty="0">
                <a:solidFill>
                  <a:schemeClr val="accent3">
                    <a:lumMod val="25000"/>
                  </a:schemeClr>
                </a:solidFill>
                <a:latin typeface="Abadi"/>
              </a:rPr>
              <a:t>Applied web scrapping to webscrap Falcon 9 launch records with BeautifulSoup </a:t>
            </a:r>
          </a:p>
          <a:p>
            <a:pPr>
              <a:lnSpc>
                <a:spcPct val="100000"/>
              </a:lnSpc>
              <a:spcBef>
                <a:spcPts val="1400"/>
              </a:spcBef>
            </a:pPr>
            <a:r>
              <a:rPr lang="en-US" sz="2200" i="1" dirty="0">
                <a:solidFill>
                  <a:schemeClr val="accent3">
                    <a:lumMod val="25000"/>
                  </a:schemeClr>
                </a:solidFill>
                <a:latin typeface="Abadi"/>
              </a:rPr>
              <a:t>Parsed the table and converted it into a pandas dataframe.</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The link to the notebook is</a:t>
            </a:r>
            <a:r>
              <a:rPr lang="en-US" sz="2200" i="1" dirty="0">
                <a:solidFill>
                  <a:srgbClr val="1C7DDB"/>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b2neupane</a:t>
            </a:r>
            <a:r>
              <a:rPr lang="en-US" sz="2200" dirty="0">
                <a:solidFill>
                  <a:schemeClr val="accent3">
                    <a:lumMod val="25000"/>
                  </a:schemeClr>
                </a:solidFill>
                <a:latin typeface="Abadi" panose="020B0604020104020204" pitchFamily="34" charset="0"/>
                <a:hlinkClick r:id="rId3"/>
              </a:rPr>
              <a:t>/IBM-Data-Science-Capstone-Project/blob/main/</a:t>
            </a:r>
            <a:r>
              <a:rPr lang="en-US" sz="2200" dirty="0" err="1">
                <a:solidFill>
                  <a:schemeClr val="accent3">
                    <a:lumMod val="25000"/>
                  </a:schemeClr>
                </a:solidFill>
                <a:latin typeface="Abadi" panose="020B0604020104020204" pitchFamily="34" charset="0"/>
                <a:hlinkClick r:id="rId3"/>
              </a:rPr>
              <a:t>SpaceX_webscraping.ipynb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1349</TotalTime>
  <Words>1649</Words>
  <Application>Microsoft Office PowerPoint</Application>
  <PresentationFormat>Widescreen</PresentationFormat>
  <Paragraphs>208</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Bishwash Neupane</cp:lastModifiedBy>
  <cp:revision>201</cp:revision>
  <dcterms:created xsi:type="dcterms:W3CDTF">2021-04-29T18:58:34Z</dcterms:created>
  <dcterms:modified xsi:type="dcterms:W3CDTF">2023-09-16T18:48:44Z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